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3" r:id="rId5"/>
    <p:sldId id="258" r:id="rId6"/>
    <p:sldId id="267" r:id="rId7"/>
    <p:sldId id="266" r:id="rId8"/>
    <p:sldId id="265" r:id="rId9"/>
    <p:sldId id="259" r:id="rId10"/>
    <p:sldId id="260" r:id="rId11"/>
    <p:sldId id="282" r:id="rId12"/>
    <p:sldId id="268" r:id="rId13"/>
    <p:sldId id="272" r:id="rId14"/>
    <p:sldId id="273" r:id="rId15"/>
    <p:sldId id="274" r:id="rId16"/>
    <p:sldId id="275" r:id="rId17"/>
    <p:sldId id="271" r:id="rId18"/>
    <p:sldId id="276" r:id="rId19"/>
    <p:sldId id="277" r:id="rId20"/>
    <p:sldId id="270" r:id="rId21"/>
    <p:sldId id="278" r:id="rId22"/>
    <p:sldId id="280" r:id="rId23"/>
    <p:sldId id="281" r:id="rId24"/>
    <p:sldId id="279" r:id="rId25"/>
    <p:sldId id="283"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a:srgbClr val="99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5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E8FF784-65E7-4C86-9C0F-4900EAD14A9A}" type="datetimeFigureOut">
              <a:rPr lang="fr-FR" smtClean="0"/>
              <a:pPr/>
              <a:t>24/05/2014</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0EF3DD5-ED23-41A4-91EA-66D09886A2DA}"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8FF784-65E7-4C86-9C0F-4900EAD14A9A}" type="datetimeFigureOut">
              <a:rPr lang="fr-FR" smtClean="0"/>
              <a:pPr/>
              <a:t>24/05/2014</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EF3DD5-ED23-41A4-91EA-66D09886A2DA}"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4" name="ZoneTexte 3"/>
          <p:cNvSpPr txBox="1"/>
          <p:nvPr/>
        </p:nvSpPr>
        <p:spPr>
          <a:xfrm>
            <a:off x="571472" y="142852"/>
            <a:ext cx="8143932" cy="1815882"/>
          </a:xfrm>
          <a:prstGeom prst="rect">
            <a:avLst/>
          </a:prstGeom>
          <a:noFill/>
        </p:spPr>
        <p:txBody>
          <a:bodyPr wrap="square" rtlCol="0">
            <a:spAutoFit/>
          </a:bodyPr>
          <a:lstStyle/>
          <a:p>
            <a:pPr algn="ctr"/>
            <a:r>
              <a:rPr lang="fr-FR" sz="2800" dirty="0" smtClean="0"/>
              <a:t>Hier, vous avez fait des exercices de votre plan de travail.</a:t>
            </a:r>
          </a:p>
          <a:p>
            <a:pPr algn="ctr"/>
            <a:r>
              <a:rPr lang="fr-FR" sz="2800" dirty="0" smtClean="0"/>
              <a:t>Aujourd’hui, votre premier travail va être de corriger ce que vous avez fait et que j’ai regardé.</a:t>
            </a:r>
            <a:endParaRPr lang="fr-FR" sz="2800" dirty="0"/>
          </a:p>
        </p:txBody>
      </p:sp>
      <p:pic>
        <p:nvPicPr>
          <p:cNvPr id="1026" name="Picture 2" descr="C:\Users\Delphine\Documents\site\IMP ECRAN\plan44.jpg"/>
          <p:cNvPicPr>
            <a:picLocks noChangeAspect="1" noChangeArrowheads="1"/>
          </p:cNvPicPr>
          <p:nvPr/>
        </p:nvPicPr>
        <p:blipFill>
          <a:blip r:embed="rId2"/>
          <a:srcRect/>
          <a:stretch>
            <a:fillRect/>
          </a:stretch>
        </p:blipFill>
        <p:spPr bwMode="auto">
          <a:xfrm>
            <a:off x="1357291" y="1996200"/>
            <a:ext cx="6215106" cy="460696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357158" y="642918"/>
            <a:ext cx="7858180" cy="1200329"/>
          </a:xfrm>
          <a:prstGeom prst="rect">
            <a:avLst/>
          </a:prstGeom>
          <a:noFill/>
        </p:spPr>
        <p:txBody>
          <a:bodyPr wrap="square" rtlCol="0">
            <a:spAutoFit/>
          </a:bodyPr>
          <a:lstStyle/>
          <a:p>
            <a:r>
              <a:rPr lang="fr-FR" sz="3600" dirty="0" smtClean="0"/>
              <a:t>Cette correction vous allez la faire sur la </a:t>
            </a:r>
            <a:r>
              <a:rPr lang="fr-FR" sz="3600" b="1" dirty="0" smtClean="0"/>
              <a:t>ligne du dessous </a:t>
            </a:r>
            <a:r>
              <a:rPr lang="fr-FR" sz="3600" dirty="0" smtClean="0"/>
              <a:t>au </a:t>
            </a:r>
            <a:r>
              <a:rPr lang="fr-FR" sz="3600" b="1" dirty="0" smtClean="0"/>
              <a:t>crayon de bois</a:t>
            </a:r>
            <a:r>
              <a:rPr lang="fr-FR" sz="3600" dirty="0" smtClean="0"/>
              <a:t>.</a:t>
            </a:r>
            <a:endParaRPr lang="fr-FR" sz="3600" dirty="0"/>
          </a:p>
        </p:txBody>
      </p:sp>
      <p:pic>
        <p:nvPicPr>
          <p:cNvPr id="3" name="Picture 2" descr="C:\Users\Delphine\Documents\site\IMP ECRAN\plan49.jpg"/>
          <p:cNvPicPr>
            <a:picLocks noChangeAspect="1" noChangeArrowheads="1"/>
          </p:cNvPicPr>
          <p:nvPr/>
        </p:nvPicPr>
        <p:blipFill>
          <a:blip r:embed="rId2"/>
          <a:srcRect/>
          <a:stretch>
            <a:fillRect/>
          </a:stretch>
        </p:blipFill>
        <p:spPr bwMode="auto">
          <a:xfrm>
            <a:off x="157132" y="2143116"/>
            <a:ext cx="8986868" cy="3988000"/>
          </a:xfrm>
          <a:prstGeom prst="rect">
            <a:avLst/>
          </a:prstGeom>
          <a:noFill/>
        </p:spPr>
      </p:pic>
      <p:sp>
        <p:nvSpPr>
          <p:cNvPr id="4" name="Text Box 3"/>
          <p:cNvSpPr txBox="1">
            <a:spLocks noChangeArrowheads="1"/>
          </p:cNvSpPr>
          <p:nvPr/>
        </p:nvSpPr>
        <p:spPr bwMode="auto">
          <a:xfrm>
            <a:off x="357158" y="3714752"/>
            <a:ext cx="1071538" cy="996942"/>
          </a:xfrm>
          <a:prstGeom prst="rect">
            <a:avLst/>
          </a:prstGeom>
          <a:no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5000" b="0" i="0" u="none" strike="noStrike" cap="none" normalizeH="0" baseline="0" dirty="0" smtClean="0">
                <a:ln>
                  <a:noFill/>
                </a:ln>
                <a:solidFill>
                  <a:srgbClr val="9900CC"/>
                </a:solidFill>
                <a:effectLst/>
                <a:latin typeface="Wingdings 2" pitchFamily="18" charset="2"/>
                <a:cs typeface="Arial" pitchFamily="34" charset="0"/>
              </a:rPr>
              <a:t>Ï</a:t>
            </a:r>
            <a:endParaRPr kumimoji="0" lang="fr-FR" sz="5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3"/>
          <p:cNvSpPr txBox="1">
            <a:spLocks noChangeArrowheads="1"/>
          </p:cNvSpPr>
          <p:nvPr/>
        </p:nvSpPr>
        <p:spPr bwMode="auto">
          <a:xfrm>
            <a:off x="785786" y="3714752"/>
            <a:ext cx="1071538" cy="996942"/>
          </a:xfrm>
          <a:prstGeom prst="rect">
            <a:avLst/>
          </a:prstGeom>
          <a:no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5000" b="0" i="0" u="none" strike="noStrike" cap="none" normalizeH="0" baseline="0" dirty="0" smtClean="0">
                <a:ln>
                  <a:noFill/>
                </a:ln>
                <a:solidFill>
                  <a:srgbClr val="9900CC"/>
                </a:solidFill>
                <a:effectLst/>
                <a:latin typeface="Wingdings 2" pitchFamily="18" charset="2"/>
                <a:cs typeface="Arial" pitchFamily="34" charset="0"/>
              </a:rPr>
              <a:t>Ï</a:t>
            </a:r>
            <a:endParaRPr kumimoji="0" lang="fr-FR" sz="5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Connecteur droit 5"/>
          <p:cNvCxnSpPr/>
          <p:nvPr/>
        </p:nvCxnSpPr>
        <p:spPr>
          <a:xfrm>
            <a:off x="4286248" y="4429132"/>
            <a:ext cx="357190" cy="1588"/>
          </a:xfrm>
          <a:prstGeom prst="line">
            <a:avLst/>
          </a:prstGeom>
          <a:ln w="57150">
            <a:solidFill>
              <a:srgbClr val="9933FF"/>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7715272" y="4429132"/>
            <a:ext cx="357190" cy="1588"/>
          </a:xfrm>
          <a:prstGeom prst="line">
            <a:avLst/>
          </a:prstGeom>
          <a:ln w="57150">
            <a:solidFill>
              <a:srgbClr val="9933FF"/>
            </a:solidFill>
          </a:ln>
        </p:spPr>
        <p:style>
          <a:lnRef idx="1">
            <a:schemeClr val="accent1"/>
          </a:lnRef>
          <a:fillRef idx="0">
            <a:schemeClr val="accent1"/>
          </a:fillRef>
          <a:effectRef idx="0">
            <a:schemeClr val="accent1"/>
          </a:effectRef>
          <a:fontRef idx="minor">
            <a:schemeClr val="tx1"/>
          </a:fontRef>
        </p:style>
      </p:cxnSp>
      <p:pic>
        <p:nvPicPr>
          <p:cNvPr id="8" name="Picture 4" descr="http://files.softicons.com/download/system-icons/crystal-intense-icons-by-tatice/png/256/Crayon%20bois.png"/>
          <p:cNvPicPr>
            <a:picLocks noChangeAspect="1" noChangeArrowheads="1"/>
          </p:cNvPicPr>
          <p:nvPr/>
        </p:nvPicPr>
        <p:blipFill>
          <a:blip r:embed="rId3"/>
          <a:srcRect/>
          <a:stretch>
            <a:fillRect/>
          </a:stretch>
        </p:blipFill>
        <p:spPr bwMode="auto">
          <a:xfrm>
            <a:off x="7286644" y="428604"/>
            <a:ext cx="1652582" cy="1652582"/>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357158" y="642918"/>
            <a:ext cx="7858180" cy="1200329"/>
          </a:xfrm>
          <a:prstGeom prst="rect">
            <a:avLst/>
          </a:prstGeom>
          <a:noFill/>
        </p:spPr>
        <p:txBody>
          <a:bodyPr wrap="square" rtlCol="0">
            <a:spAutoFit/>
          </a:bodyPr>
          <a:lstStyle/>
          <a:p>
            <a:r>
              <a:rPr lang="fr-FR" sz="3600" dirty="0" smtClean="0"/>
              <a:t>Cette correction vous allez la faire sur la </a:t>
            </a:r>
            <a:r>
              <a:rPr lang="fr-FR" sz="3600" b="1" dirty="0" smtClean="0"/>
              <a:t>ligne du dessous </a:t>
            </a:r>
            <a:r>
              <a:rPr lang="fr-FR" sz="3600" dirty="0" smtClean="0"/>
              <a:t>au </a:t>
            </a:r>
            <a:r>
              <a:rPr lang="fr-FR" sz="3600" b="1" dirty="0" smtClean="0"/>
              <a:t>crayon de bois</a:t>
            </a:r>
            <a:r>
              <a:rPr lang="fr-FR" sz="3600" dirty="0" smtClean="0"/>
              <a:t>.</a:t>
            </a:r>
            <a:endParaRPr lang="fr-FR" sz="3600" dirty="0"/>
          </a:p>
        </p:txBody>
      </p:sp>
      <p:pic>
        <p:nvPicPr>
          <p:cNvPr id="3" name="Picture 2" descr="C:\Users\Delphine\Documents\site\IMP ECRAN\plan49.jpg"/>
          <p:cNvPicPr>
            <a:picLocks noChangeAspect="1" noChangeArrowheads="1"/>
          </p:cNvPicPr>
          <p:nvPr/>
        </p:nvPicPr>
        <p:blipFill>
          <a:blip r:embed="rId2"/>
          <a:srcRect/>
          <a:stretch>
            <a:fillRect/>
          </a:stretch>
        </p:blipFill>
        <p:spPr bwMode="auto">
          <a:xfrm>
            <a:off x="157132" y="2143116"/>
            <a:ext cx="8986868" cy="3988000"/>
          </a:xfrm>
          <a:prstGeom prst="rect">
            <a:avLst/>
          </a:prstGeom>
          <a:noFill/>
        </p:spPr>
      </p:pic>
      <p:sp>
        <p:nvSpPr>
          <p:cNvPr id="4" name="Text Box 3"/>
          <p:cNvSpPr txBox="1">
            <a:spLocks noChangeArrowheads="1"/>
          </p:cNvSpPr>
          <p:nvPr/>
        </p:nvSpPr>
        <p:spPr bwMode="auto">
          <a:xfrm>
            <a:off x="357158" y="3714752"/>
            <a:ext cx="1071538" cy="996942"/>
          </a:xfrm>
          <a:prstGeom prst="rect">
            <a:avLst/>
          </a:prstGeom>
          <a:no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5000" b="0" i="0" u="none" strike="noStrike" cap="none" normalizeH="0" baseline="0" dirty="0" smtClean="0">
                <a:ln>
                  <a:noFill/>
                </a:ln>
                <a:solidFill>
                  <a:srgbClr val="9900CC"/>
                </a:solidFill>
                <a:effectLst/>
                <a:latin typeface="Wingdings 2" pitchFamily="18" charset="2"/>
                <a:cs typeface="Arial" pitchFamily="34" charset="0"/>
              </a:rPr>
              <a:t>Ï</a:t>
            </a:r>
            <a:endParaRPr kumimoji="0" lang="fr-FR" sz="50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Text Box 3"/>
          <p:cNvSpPr txBox="1">
            <a:spLocks noChangeArrowheads="1"/>
          </p:cNvSpPr>
          <p:nvPr/>
        </p:nvSpPr>
        <p:spPr bwMode="auto">
          <a:xfrm>
            <a:off x="785786" y="3714752"/>
            <a:ext cx="1071538" cy="996942"/>
          </a:xfrm>
          <a:prstGeom prst="rect">
            <a:avLst/>
          </a:prstGeom>
          <a:no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5000" b="0" i="0" u="none" strike="noStrike" cap="none" normalizeH="0" baseline="0" dirty="0" smtClean="0">
                <a:ln>
                  <a:noFill/>
                </a:ln>
                <a:solidFill>
                  <a:srgbClr val="9900CC"/>
                </a:solidFill>
                <a:effectLst/>
                <a:latin typeface="Wingdings 2" pitchFamily="18" charset="2"/>
                <a:cs typeface="Arial" pitchFamily="34" charset="0"/>
              </a:rPr>
              <a:t>Ï</a:t>
            </a:r>
            <a:endParaRPr kumimoji="0" lang="fr-FR" sz="5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6" name="Connecteur droit 5"/>
          <p:cNvCxnSpPr/>
          <p:nvPr/>
        </p:nvCxnSpPr>
        <p:spPr>
          <a:xfrm>
            <a:off x="4286248" y="4429132"/>
            <a:ext cx="357190" cy="1588"/>
          </a:xfrm>
          <a:prstGeom prst="line">
            <a:avLst/>
          </a:prstGeom>
          <a:ln w="57150">
            <a:solidFill>
              <a:srgbClr val="9933FF"/>
            </a:solidFill>
          </a:ln>
        </p:spPr>
        <p:style>
          <a:lnRef idx="1">
            <a:schemeClr val="accent1"/>
          </a:lnRef>
          <a:fillRef idx="0">
            <a:schemeClr val="accent1"/>
          </a:fillRef>
          <a:effectRef idx="0">
            <a:schemeClr val="accent1"/>
          </a:effectRef>
          <a:fontRef idx="minor">
            <a:schemeClr val="tx1"/>
          </a:fontRef>
        </p:style>
      </p:cxnSp>
      <p:cxnSp>
        <p:nvCxnSpPr>
          <p:cNvPr id="7" name="Connecteur droit 6"/>
          <p:cNvCxnSpPr/>
          <p:nvPr/>
        </p:nvCxnSpPr>
        <p:spPr>
          <a:xfrm>
            <a:off x="7715272" y="4429132"/>
            <a:ext cx="357190" cy="1588"/>
          </a:xfrm>
          <a:prstGeom prst="line">
            <a:avLst/>
          </a:prstGeom>
          <a:ln w="57150">
            <a:solidFill>
              <a:srgbClr val="9933FF"/>
            </a:solidFill>
          </a:ln>
        </p:spPr>
        <p:style>
          <a:lnRef idx="1">
            <a:schemeClr val="accent1"/>
          </a:lnRef>
          <a:fillRef idx="0">
            <a:schemeClr val="accent1"/>
          </a:fillRef>
          <a:effectRef idx="0">
            <a:schemeClr val="accent1"/>
          </a:effectRef>
          <a:fontRef idx="minor">
            <a:schemeClr val="tx1"/>
          </a:fontRef>
        </p:style>
      </p:cxnSp>
      <p:pic>
        <p:nvPicPr>
          <p:cNvPr id="8" name="Picture 4" descr="http://files.softicons.com/download/system-icons/crystal-intense-icons-by-tatice/png/256/Crayon%20bois.png"/>
          <p:cNvPicPr>
            <a:picLocks noChangeAspect="1" noChangeArrowheads="1"/>
          </p:cNvPicPr>
          <p:nvPr/>
        </p:nvPicPr>
        <p:blipFill>
          <a:blip r:embed="rId3"/>
          <a:srcRect/>
          <a:stretch>
            <a:fillRect/>
          </a:stretch>
        </p:blipFill>
        <p:spPr bwMode="auto">
          <a:xfrm>
            <a:off x="7286644" y="428604"/>
            <a:ext cx="1652582" cy="1652582"/>
          </a:xfrm>
          <a:prstGeom prst="rect">
            <a:avLst/>
          </a:prstGeom>
          <a:noFill/>
        </p:spPr>
      </p:pic>
      <p:sp>
        <p:nvSpPr>
          <p:cNvPr id="9" name="ZoneTexte 8"/>
          <p:cNvSpPr txBox="1"/>
          <p:nvPr/>
        </p:nvSpPr>
        <p:spPr>
          <a:xfrm>
            <a:off x="4071934" y="4643446"/>
            <a:ext cx="1285884" cy="584775"/>
          </a:xfrm>
          <a:prstGeom prst="rect">
            <a:avLst/>
          </a:prstGeom>
          <a:noFill/>
        </p:spPr>
        <p:txBody>
          <a:bodyPr wrap="square" rtlCol="0">
            <a:spAutoFit/>
          </a:bodyPr>
          <a:lstStyle/>
          <a:p>
            <a:r>
              <a:rPr lang="fr-FR" sz="3200" dirty="0" smtClean="0">
                <a:solidFill>
                  <a:schemeClr val="tx1">
                    <a:lumMod val="65000"/>
                    <a:lumOff val="35000"/>
                  </a:schemeClr>
                </a:solidFill>
                <a:latin typeface="Cursif" pitchFamily="34" charset="0"/>
              </a:rPr>
              <a:t>suis</a:t>
            </a:r>
            <a:endParaRPr lang="fr-FR" sz="3200" dirty="0">
              <a:solidFill>
                <a:schemeClr val="tx1">
                  <a:lumMod val="65000"/>
                  <a:lumOff val="35000"/>
                </a:schemeClr>
              </a:solidFill>
              <a:latin typeface="Cursif" pitchFamily="34" charset="0"/>
            </a:endParaRPr>
          </a:p>
        </p:txBody>
      </p:sp>
      <p:sp>
        <p:nvSpPr>
          <p:cNvPr id="10" name="ZoneTexte 9"/>
          <p:cNvSpPr txBox="1"/>
          <p:nvPr/>
        </p:nvSpPr>
        <p:spPr>
          <a:xfrm>
            <a:off x="6858016" y="4643446"/>
            <a:ext cx="1428760" cy="584775"/>
          </a:xfrm>
          <a:prstGeom prst="rect">
            <a:avLst/>
          </a:prstGeom>
          <a:noFill/>
        </p:spPr>
        <p:txBody>
          <a:bodyPr wrap="square" rtlCol="0">
            <a:spAutoFit/>
          </a:bodyPr>
          <a:lstStyle/>
          <a:p>
            <a:r>
              <a:rPr lang="fr-FR" sz="3200" dirty="0" smtClean="0">
                <a:solidFill>
                  <a:schemeClr val="tx1">
                    <a:lumMod val="65000"/>
                    <a:lumOff val="35000"/>
                  </a:schemeClr>
                </a:solidFill>
                <a:latin typeface="Cursif" pitchFamily="34" charset="0"/>
              </a:rPr>
              <a:t>prends</a:t>
            </a:r>
            <a:endParaRPr lang="fr-FR" sz="3200" dirty="0">
              <a:solidFill>
                <a:schemeClr val="tx1">
                  <a:lumMod val="65000"/>
                  <a:lumOff val="35000"/>
                </a:schemeClr>
              </a:solidFill>
              <a:latin typeface="Cursif"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1142976" y="500042"/>
            <a:ext cx="7072362" cy="2554545"/>
          </a:xfrm>
          <a:prstGeom prst="rect">
            <a:avLst/>
          </a:prstGeom>
          <a:noFill/>
        </p:spPr>
        <p:txBody>
          <a:bodyPr wrap="square" rtlCol="0">
            <a:spAutoFit/>
          </a:bodyPr>
          <a:lstStyle/>
          <a:p>
            <a:pPr algn="ctr"/>
            <a:r>
              <a:rPr lang="fr-FR" sz="4000" dirty="0" smtClean="0"/>
              <a:t>Dès que vous avez fini </a:t>
            </a:r>
            <a:r>
              <a:rPr lang="fr-FR" sz="4000" u="sng" dirty="0" smtClean="0"/>
              <a:t>toutes vos corrections</a:t>
            </a:r>
            <a:r>
              <a:rPr lang="fr-FR" sz="4000" dirty="0" smtClean="0"/>
              <a:t>,</a:t>
            </a:r>
          </a:p>
          <a:p>
            <a:pPr algn="ctr"/>
            <a:r>
              <a:rPr lang="fr-FR" sz="4000" dirty="0" smtClean="0"/>
              <a:t>Vous allez vous inscrire sous l’étiquette </a:t>
            </a:r>
            <a:r>
              <a:rPr lang="fr-FR" sz="4000" dirty="0" smtClean="0"/>
              <a:t>CORRECTION</a:t>
            </a:r>
            <a:r>
              <a:rPr lang="fr-FR" dirty="0" smtClean="0"/>
              <a:t>.</a:t>
            </a:r>
            <a:endParaRPr lang="fr-FR" dirty="0"/>
          </a:p>
        </p:txBody>
      </p:sp>
      <p:pic>
        <p:nvPicPr>
          <p:cNvPr id="4" name="Picture 2" descr="C:\Users\Delphine\Documents\site\IMP ECRAN\plan13.jpg"/>
          <p:cNvPicPr>
            <a:picLocks noChangeAspect="1" noChangeArrowheads="1"/>
          </p:cNvPicPr>
          <p:nvPr/>
        </p:nvPicPr>
        <p:blipFill>
          <a:blip r:embed="rId2"/>
          <a:srcRect/>
          <a:stretch>
            <a:fillRect/>
          </a:stretch>
        </p:blipFill>
        <p:spPr bwMode="auto">
          <a:xfrm>
            <a:off x="785786" y="3643314"/>
            <a:ext cx="7937500" cy="2590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928662" y="642918"/>
            <a:ext cx="7286676" cy="2308324"/>
          </a:xfrm>
          <a:prstGeom prst="rect">
            <a:avLst/>
          </a:prstGeom>
          <a:noFill/>
        </p:spPr>
        <p:txBody>
          <a:bodyPr wrap="square" rtlCol="0">
            <a:spAutoFit/>
          </a:bodyPr>
          <a:lstStyle/>
          <a:p>
            <a:pPr algn="ctr"/>
            <a:r>
              <a:rPr lang="fr-FR" sz="3600" dirty="0" smtClean="0"/>
              <a:t>Si vos corrections sont toutes justes – ou si vous n’avez aucune erreur à corriger – vous obtenez un </a:t>
            </a:r>
            <a:r>
              <a:rPr lang="fr-FR" sz="3600" b="1" dirty="0" smtClean="0"/>
              <a:t>point de couleur</a:t>
            </a:r>
            <a:endParaRPr lang="fr-FR" sz="3600" b="1" dirty="0"/>
          </a:p>
        </p:txBody>
      </p:sp>
      <p:pic>
        <p:nvPicPr>
          <p:cNvPr id="25602" name="Picture 2" descr="C:\Users\Delphine\Documents\site\IMP ECRAN\plan53.jpg"/>
          <p:cNvPicPr>
            <a:picLocks noChangeAspect="1" noChangeArrowheads="1"/>
          </p:cNvPicPr>
          <p:nvPr/>
        </p:nvPicPr>
        <p:blipFill>
          <a:blip r:embed="rId2"/>
          <a:srcRect/>
          <a:stretch>
            <a:fillRect/>
          </a:stretch>
        </p:blipFill>
        <p:spPr bwMode="auto">
          <a:xfrm>
            <a:off x="142844" y="3500438"/>
            <a:ext cx="8842433" cy="837705"/>
          </a:xfrm>
          <a:prstGeom prst="rect">
            <a:avLst/>
          </a:prstGeom>
          <a:noFill/>
        </p:spPr>
      </p:pic>
      <p:sp>
        <p:nvSpPr>
          <p:cNvPr id="4" name="Ellipse 3"/>
          <p:cNvSpPr/>
          <p:nvPr/>
        </p:nvSpPr>
        <p:spPr>
          <a:xfrm>
            <a:off x="1071538" y="4643446"/>
            <a:ext cx="500066" cy="42862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3214678" y="4643446"/>
            <a:ext cx="500066" cy="42862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5429256" y="4643446"/>
            <a:ext cx="500066" cy="428628"/>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7643834" y="4643446"/>
            <a:ext cx="500066" cy="42862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928662" y="642918"/>
            <a:ext cx="7286676" cy="1754326"/>
          </a:xfrm>
          <a:prstGeom prst="rect">
            <a:avLst/>
          </a:prstGeom>
          <a:noFill/>
        </p:spPr>
        <p:txBody>
          <a:bodyPr wrap="square" rtlCol="0">
            <a:spAutoFit/>
          </a:bodyPr>
          <a:lstStyle/>
          <a:p>
            <a:pPr algn="ctr"/>
            <a:r>
              <a:rPr lang="fr-FR" sz="3600" dirty="0" smtClean="0"/>
              <a:t>Dès que vous obtenez un point de couleur, c’est que votre travail sur cet exercice est</a:t>
            </a:r>
            <a:r>
              <a:rPr lang="fr-FR" sz="3600" b="1" dirty="0" smtClean="0"/>
              <a:t> terminé</a:t>
            </a:r>
            <a:r>
              <a:rPr lang="fr-FR" sz="3600" dirty="0" smtClean="0"/>
              <a:t>.</a:t>
            </a:r>
            <a:endParaRPr lang="fr-FR" sz="3600" dirty="0"/>
          </a:p>
        </p:txBody>
      </p:sp>
      <p:pic>
        <p:nvPicPr>
          <p:cNvPr id="25602" name="Picture 2" descr="C:\Users\Delphine\Documents\site\IMP ECRAN\plan53.jpg"/>
          <p:cNvPicPr>
            <a:picLocks noChangeAspect="1" noChangeArrowheads="1"/>
          </p:cNvPicPr>
          <p:nvPr/>
        </p:nvPicPr>
        <p:blipFill>
          <a:blip r:embed="rId2"/>
          <a:srcRect/>
          <a:stretch>
            <a:fillRect/>
          </a:stretch>
        </p:blipFill>
        <p:spPr bwMode="auto">
          <a:xfrm>
            <a:off x="142844" y="2928934"/>
            <a:ext cx="8842433" cy="837705"/>
          </a:xfrm>
          <a:prstGeom prst="rect">
            <a:avLst/>
          </a:prstGeom>
          <a:noFill/>
        </p:spPr>
      </p:pic>
      <p:sp>
        <p:nvSpPr>
          <p:cNvPr id="4" name="Ellipse 3"/>
          <p:cNvSpPr/>
          <p:nvPr/>
        </p:nvSpPr>
        <p:spPr>
          <a:xfrm>
            <a:off x="1071538" y="4071942"/>
            <a:ext cx="500066" cy="428628"/>
          </a:xfrm>
          <a:prstGeom prst="ellipse">
            <a:avLst/>
          </a:prstGeom>
          <a:solidFill>
            <a:srgbClr val="92D050"/>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Ellipse 4"/>
          <p:cNvSpPr/>
          <p:nvPr/>
        </p:nvSpPr>
        <p:spPr>
          <a:xfrm>
            <a:off x="3214678" y="4071942"/>
            <a:ext cx="500066" cy="428628"/>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 name="Ellipse 5"/>
          <p:cNvSpPr/>
          <p:nvPr/>
        </p:nvSpPr>
        <p:spPr>
          <a:xfrm>
            <a:off x="5429256" y="4071942"/>
            <a:ext cx="500066" cy="428628"/>
          </a:xfrm>
          <a:prstGeom prst="ellipse">
            <a:avLst/>
          </a:prstGeom>
          <a:solidFill>
            <a:srgbClr val="FF6600"/>
          </a:solidFill>
          <a:ln>
            <a:solidFill>
              <a:srgbClr val="FF66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Ellipse 6"/>
          <p:cNvSpPr/>
          <p:nvPr/>
        </p:nvSpPr>
        <p:spPr>
          <a:xfrm>
            <a:off x="7643834" y="4071942"/>
            <a:ext cx="500066" cy="428628"/>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928662" y="642918"/>
            <a:ext cx="7286676" cy="1938992"/>
          </a:xfrm>
          <a:prstGeom prst="rect">
            <a:avLst/>
          </a:prstGeom>
          <a:noFill/>
        </p:spPr>
        <p:txBody>
          <a:bodyPr wrap="square" rtlCol="0">
            <a:spAutoFit/>
          </a:bodyPr>
          <a:lstStyle/>
          <a:p>
            <a:pPr algn="ctr"/>
            <a:r>
              <a:rPr lang="fr-FR" sz="4000" dirty="0" smtClean="0"/>
              <a:t>Vous pouvez alors </a:t>
            </a:r>
            <a:r>
              <a:rPr lang="fr-FR" sz="4000" b="1" dirty="0" smtClean="0"/>
              <a:t>reporter</a:t>
            </a:r>
            <a:r>
              <a:rPr lang="fr-FR" sz="4000" dirty="0" smtClean="0"/>
              <a:t> </a:t>
            </a:r>
          </a:p>
          <a:p>
            <a:pPr algn="ctr"/>
            <a:r>
              <a:rPr lang="fr-FR" sz="4000" dirty="0" smtClean="0"/>
              <a:t>votre point de couleur sur </a:t>
            </a:r>
          </a:p>
          <a:p>
            <a:pPr algn="ctr"/>
            <a:r>
              <a:rPr lang="fr-FR" sz="4000" dirty="0" smtClean="0"/>
              <a:t>votre plan de travail.</a:t>
            </a:r>
            <a:endParaRPr lang="fr-FR" sz="4000" dirty="0"/>
          </a:p>
        </p:txBody>
      </p:sp>
      <p:pic>
        <p:nvPicPr>
          <p:cNvPr id="8" name="Picture 2" descr="C:\Users\Delphine\Documents\site\IMP ECRAN\plan18.jpg"/>
          <p:cNvPicPr>
            <a:picLocks noChangeAspect="1" noChangeArrowheads="1"/>
          </p:cNvPicPr>
          <p:nvPr/>
        </p:nvPicPr>
        <p:blipFill>
          <a:blip r:embed="rId2"/>
          <a:srcRect/>
          <a:stretch>
            <a:fillRect/>
          </a:stretch>
        </p:blipFill>
        <p:spPr bwMode="auto">
          <a:xfrm>
            <a:off x="1071538" y="2928934"/>
            <a:ext cx="7150100" cy="2762250"/>
          </a:xfrm>
          <a:prstGeom prst="rect">
            <a:avLst/>
          </a:prstGeom>
          <a:noFill/>
        </p:spPr>
      </p:pic>
      <p:cxnSp>
        <p:nvCxnSpPr>
          <p:cNvPr id="9" name="Connecteur droit 8"/>
          <p:cNvCxnSpPr/>
          <p:nvPr/>
        </p:nvCxnSpPr>
        <p:spPr>
          <a:xfrm>
            <a:off x="4572000" y="4643446"/>
            <a:ext cx="428628" cy="35719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5400000">
            <a:off x="4572000" y="4643446"/>
            <a:ext cx="357190" cy="35719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928662" y="642918"/>
            <a:ext cx="7286676" cy="1938992"/>
          </a:xfrm>
          <a:prstGeom prst="rect">
            <a:avLst/>
          </a:prstGeom>
          <a:noFill/>
        </p:spPr>
        <p:txBody>
          <a:bodyPr wrap="square" rtlCol="0">
            <a:spAutoFit/>
          </a:bodyPr>
          <a:lstStyle/>
          <a:p>
            <a:pPr algn="ctr"/>
            <a:r>
              <a:rPr lang="fr-FR" sz="4000" dirty="0" smtClean="0"/>
              <a:t>Vous pouvez alors </a:t>
            </a:r>
            <a:r>
              <a:rPr lang="fr-FR" sz="4000" b="1" dirty="0" smtClean="0"/>
              <a:t>reporter</a:t>
            </a:r>
            <a:r>
              <a:rPr lang="fr-FR" sz="4000" dirty="0" smtClean="0"/>
              <a:t> </a:t>
            </a:r>
          </a:p>
          <a:p>
            <a:pPr algn="ctr"/>
            <a:r>
              <a:rPr lang="fr-FR" sz="4000" dirty="0" smtClean="0"/>
              <a:t>votre point de couleur sur </a:t>
            </a:r>
          </a:p>
          <a:p>
            <a:pPr algn="ctr"/>
            <a:r>
              <a:rPr lang="fr-FR" sz="4000" dirty="0" smtClean="0"/>
              <a:t>votre plan de travail.</a:t>
            </a:r>
            <a:endParaRPr lang="fr-FR" sz="4000" dirty="0"/>
          </a:p>
        </p:txBody>
      </p:sp>
      <p:pic>
        <p:nvPicPr>
          <p:cNvPr id="8" name="Picture 2" descr="C:\Users\Delphine\Documents\site\IMP ECRAN\plan18.jpg"/>
          <p:cNvPicPr>
            <a:picLocks noChangeAspect="1" noChangeArrowheads="1"/>
          </p:cNvPicPr>
          <p:nvPr/>
        </p:nvPicPr>
        <p:blipFill>
          <a:blip r:embed="rId2"/>
          <a:srcRect/>
          <a:stretch>
            <a:fillRect/>
          </a:stretch>
        </p:blipFill>
        <p:spPr bwMode="auto">
          <a:xfrm>
            <a:off x="1071538" y="2928934"/>
            <a:ext cx="7150100" cy="2762250"/>
          </a:xfrm>
          <a:prstGeom prst="rect">
            <a:avLst/>
          </a:prstGeom>
          <a:noFill/>
        </p:spPr>
      </p:pic>
      <p:cxnSp>
        <p:nvCxnSpPr>
          <p:cNvPr id="9" name="Connecteur droit 8"/>
          <p:cNvCxnSpPr/>
          <p:nvPr/>
        </p:nvCxnSpPr>
        <p:spPr>
          <a:xfrm>
            <a:off x="4572000" y="4643446"/>
            <a:ext cx="428628" cy="35719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10" name="Connecteur droit 9"/>
          <p:cNvCxnSpPr/>
          <p:nvPr/>
        </p:nvCxnSpPr>
        <p:spPr>
          <a:xfrm rot="5400000">
            <a:off x="4572000" y="4643446"/>
            <a:ext cx="357190" cy="357190"/>
          </a:xfrm>
          <a:prstGeom prst="line">
            <a:avLst/>
          </a:prstGeom>
          <a:ln w="7620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Ellipse 5"/>
          <p:cNvSpPr/>
          <p:nvPr/>
        </p:nvSpPr>
        <p:spPr>
          <a:xfrm>
            <a:off x="4500562" y="4572008"/>
            <a:ext cx="500066" cy="500066"/>
          </a:xfrm>
          <a:prstGeom prst="ellipse">
            <a:avLst/>
          </a:prstGeom>
          <a:solidFill>
            <a:srgbClr val="FFFF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642910" y="1285860"/>
            <a:ext cx="5214974" cy="3970318"/>
          </a:xfrm>
          <a:prstGeom prst="rect">
            <a:avLst/>
          </a:prstGeom>
          <a:noFill/>
        </p:spPr>
        <p:txBody>
          <a:bodyPr wrap="square" rtlCol="0">
            <a:spAutoFit/>
          </a:bodyPr>
          <a:lstStyle/>
          <a:p>
            <a:pPr algn="ctr"/>
            <a:r>
              <a:rPr lang="fr-FR" sz="3600" dirty="0" smtClean="0"/>
              <a:t>Si par contre après votre correction, il reste des erreurs, vous allez de nouveau retrouver </a:t>
            </a:r>
            <a:r>
              <a:rPr lang="fr-FR" sz="3600" dirty="0" smtClean="0"/>
              <a:t>un des 3 </a:t>
            </a:r>
            <a:r>
              <a:rPr lang="fr-FR" sz="3600" dirty="0" smtClean="0"/>
              <a:t>signes dans votre marge, mais cette fois au crayon turquoise.</a:t>
            </a:r>
            <a:endParaRPr lang="fr-FR" sz="3600" dirty="0"/>
          </a:p>
        </p:txBody>
      </p:sp>
      <p:pic>
        <p:nvPicPr>
          <p:cNvPr id="26626" name="Picture 2" descr="C:\Users\Delphine\Documents\site\IMP ECRAN\plan54jpg.jpg"/>
          <p:cNvPicPr>
            <a:picLocks noChangeAspect="1" noChangeArrowheads="1"/>
          </p:cNvPicPr>
          <p:nvPr/>
        </p:nvPicPr>
        <p:blipFill>
          <a:blip r:embed="rId2"/>
          <a:srcRect/>
          <a:stretch>
            <a:fillRect/>
          </a:stretch>
        </p:blipFill>
        <p:spPr bwMode="auto">
          <a:xfrm>
            <a:off x="6500826" y="857232"/>
            <a:ext cx="1555750" cy="53213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785786" y="2571744"/>
            <a:ext cx="5214974" cy="1754326"/>
          </a:xfrm>
          <a:prstGeom prst="rect">
            <a:avLst/>
          </a:prstGeom>
          <a:noFill/>
        </p:spPr>
        <p:txBody>
          <a:bodyPr wrap="square" rtlCol="0">
            <a:spAutoFit/>
          </a:bodyPr>
          <a:lstStyle/>
          <a:p>
            <a:pPr algn="ctr"/>
            <a:r>
              <a:rPr lang="fr-FR" sz="3600" dirty="0" smtClean="0"/>
              <a:t>Vous allez devoir corriger de nouveau votre exercice puisqu’il reste des erreurs</a:t>
            </a:r>
            <a:r>
              <a:rPr lang="fr-FR" dirty="0" smtClean="0"/>
              <a:t>.</a:t>
            </a:r>
            <a:endParaRPr lang="fr-FR" dirty="0"/>
          </a:p>
        </p:txBody>
      </p:sp>
      <p:pic>
        <p:nvPicPr>
          <p:cNvPr id="26626" name="Picture 2" descr="C:\Users\Delphine\Documents\site\IMP ECRAN\plan54jpg.jpg"/>
          <p:cNvPicPr>
            <a:picLocks noChangeAspect="1" noChangeArrowheads="1"/>
          </p:cNvPicPr>
          <p:nvPr/>
        </p:nvPicPr>
        <p:blipFill>
          <a:blip r:embed="rId2"/>
          <a:srcRect/>
          <a:stretch>
            <a:fillRect/>
          </a:stretch>
        </p:blipFill>
        <p:spPr bwMode="auto">
          <a:xfrm>
            <a:off x="6500826" y="857232"/>
            <a:ext cx="1555750" cy="53213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928662" y="2000240"/>
            <a:ext cx="5214974" cy="2862322"/>
          </a:xfrm>
          <a:prstGeom prst="rect">
            <a:avLst/>
          </a:prstGeom>
          <a:noFill/>
        </p:spPr>
        <p:txBody>
          <a:bodyPr wrap="square" rtlCol="0">
            <a:spAutoFit/>
          </a:bodyPr>
          <a:lstStyle/>
          <a:p>
            <a:pPr algn="ctr"/>
            <a:r>
              <a:rPr lang="fr-FR" sz="3600" dirty="0" smtClean="0"/>
              <a:t>Si après avoir de nouveau donner votre travail à corriger vous avez des signes roses, c’est qu’il reste encore des </a:t>
            </a:r>
            <a:r>
              <a:rPr lang="fr-FR" sz="3600" dirty="0" smtClean="0"/>
              <a:t>erreurs !</a:t>
            </a:r>
            <a:endParaRPr lang="fr-FR" sz="3600" dirty="0"/>
          </a:p>
        </p:txBody>
      </p:sp>
      <p:pic>
        <p:nvPicPr>
          <p:cNvPr id="27650" name="Picture 2" descr="C:\Users\Delphine\Documents\site\IMP ECRAN\plan55jpg.jpg"/>
          <p:cNvPicPr>
            <a:picLocks noChangeAspect="1" noChangeArrowheads="1"/>
          </p:cNvPicPr>
          <p:nvPr/>
        </p:nvPicPr>
        <p:blipFill>
          <a:blip r:embed="rId2"/>
          <a:srcRect/>
          <a:stretch>
            <a:fillRect/>
          </a:stretch>
        </p:blipFill>
        <p:spPr bwMode="auto">
          <a:xfrm>
            <a:off x="6500826" y="785794"/>
            <a:ext cx="1555750" cy="53213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571472" y="571480"/>
            <a:ext cx="8143932" cy="1077218"/>
          </a:xfrm>
          <a:prstGeom prst="rect">
            <a:avLst/>
          </a:prstGeom>
          <a:noFill/>
        </p:spPr>
        <p:txBody>
          <a:bodyPr wrap="square" rtlCol="0">
            <a:spAutoFit/>
          </a:bodyPr>
          <a:lstStyle/>
          <a:p>
            <a:pPr algn="ctr"/>
            <a:r>
              <a:rPr lang="fr-FR" sz="3200" dirty="0" smtClean="0"/>
              <a:t>Vous allez trouver des </a:t>
            </a:r>
            <a:r>
              <a:rPr lang="fr-FR" sz="3200" b="1" dirty="0" smtClean="0"/>
              <a:t>éléments soulignés </a:t>
            </a:r>
            <a:r>
              <a:rPr lang="fr-FR" sz="3200" dirty="0" smtClean="0"/>
              <a:t>et dans la marge </a:t>
            </a:r>
            <a:r>
              <a:rPr lang="fr-FR" sz="3200" b="1" dirty="0" smtClean="0"/>
              <a:t>des signes </a:t>
            </a:r>
            <a:r>
              <a:rPr lang="fr-FR" sz="3200" dirty="0" smtClean="0"/>
              <a:t>écrits au crayon violet.</a:t>
            </a:r>
            <a:endParaRPr lang="fr-FR" sz="3200" dirty="0"/>
          </a:p>
        </p:txBody>
      </p:sp>
      <p:pic>
        <p:nvPicPr>
          <p:cNvPr id="4" name="Picture 2" descr="http://www.papeteriefacile.com/WebRoot/StoreLFR/Shops/62027514/4FF6/B74F/C478/D1FF/91C3/C0A8/28BA/1A09/cahi_100105479.jpg"/>
          <p:cNvPicPr>
            <a:picLocks noChangeAspect="1" noChangeArrowheads="1"/>
          </p:cNvPicPr>
          <p:nvPr/>
        </p:nvPicPr>
        <p:blipFill>
          <a:blip r:embed="rId2"/>
          <a:srcRect/>
          <a:stretch>
            <a:fillRect/>
          </a:stretch>
        </p:blipFill>
        <p:spPr bwMode="auto">
          <a:xfrm>
            <a:off x="3428992" y="2214554"/>
            <a:ext cx="2737238" cy="3929050"/>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pic>
        <p:nvPicPr>
          <p:cNvPr id="28674" name="Picture 2" descr="C:\Users\Delphine\Documents\site\IMP ECRAN\plan56.jpg"/>
          <p:cNvPicPr>
            <a:picLocks noChangeAspect="1" noChangeArrowheads="1"/>
          </p:cNvPicPr>
          <p:nvPr/>
        </p:nvPicPr>
        <p:blipFill>
          <a:blip r:embed="rId2"/>
          <a:srcRect/>
          <a:stretch>
            <a:fillRect/>
          </a:stretch>
        </p:blipFill>
        <p:spPr bwMode="auto">
          <a:xfrm>
            <a:off x="2071670" y="142852"/>
            <a:ext cx="4735518" cy="6494207"/>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500034" y="1643050"/>
            <a:ext cx="3786214" cy="3785652"/>
          </a:xfrm>
          <a:prstGeom prst="rect">
            <a:avLst/>
          </a:prstGeom>
          <a:noFill/>
        </p:spPr>
        <p:txBody>
          <a:bodyPr wrap="square" rtlCol="0">
            <a:spAutoFit/>
          </a:bodyPr>
          <a:lstStyle/>
          <a:p>
            <a:pPr algn="ctr"/>
            <a:r>
              <a:rPr lang="fr-FR" sz="4000" dirty="0" smtClean="0"/>
              <a:t>Tant que je n’ai pas obtenu de points de couleur, c’est que mon travail n’est pas terminé.</a:t>
            </a:r>
            <a:endParaRPr lang="fr-FR" sz="4000" dirty="0"/>
          </a:p>
        </p:txBody>
      </p:sp>
      <p:pic>
        <p:nvPicPr>
          <p:cNvPr id="29698" name="Picture 2" descr="C:\Users\Delphine\Documents\site\IMP ECRAN\plan57.jpg"/>
          <p:cNvPicPr>
            <a:picLocks noChangeAspect="1" noChangeArrowheads="1"/>
          </p:cNvPicPr>
          <p:nvPr/>
        </p:nvPicPr>
        <p:blipFill>
          <a:blip r:embed="rId2"/>
          <a:srcRect/>
          <a:stretch>
            <a:fillRect/>
          </a:stretch>
        </p:blipFill>
        <p:spPr bwMode="auto">
          <a:xfrm>
            <a:off x="4626028" y="215512"/>
            <a:ext cx="4303690" cy="6428198"/>
          </a:xfrm>
          <a:prstGeom prst="rect">
            <a:avLst/>
          </a:prstGeom>
          <a:no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357158" y="357166"/>
            <a:ext cx="4714908" cy="2308324"/>
          </a:xfrm>
          <a:prstGeom prst="rect">
            <a:avLst/>
          </a:prstGeom>
          <a:noFill/>
        </p:spPr>
        <p:txBody>
          <a:bodyPr wrap="square" rtlCol="0">
            <a:spAutoFit/>
          </a:bodyPr>
          <a:lstStyle/>
          <a:p>
            <a:pPr algn="ctr"/>
            <a:r>
              <a:rPr lang="fr-FR" sz="3600" dirty="0" smtClean="0"/>
              <a:t>Dès que j’ai obtenu un point de couleur, je le </a:t>
            </a:r>
            <a:r>
              <a:rPr lang="fr-FR" sz="3600" b="1" dirty="0" smtClean="0"/>
              <a:t>reporte sur mon plan de travail</a:t>
            </a:r>
            <a:r>
              <a:rPr lang="fr-FR" sz="3600" dirty="0" smtClean="0"/>
              <a:t>.</a:t>
            </a:r>
            <a:endParaRPr lang="fr-FR" sz="3600" dirty="0"/>
          </a:p>
        </p:txBody>
      </p:sp>
      <p:pic>
        <p:nvPicPr>
          <p:cNvPr id="29698" name="Picture 2" descr="C:\Users\Delphine\Documents\site\IMP ECRAN\plan57.jpg"/>
          <p:cNvPicPr>
            <a:picLocks noChangeAspect="1" noChangeArrowheads="1"/>
          </p:cNvPicPr>
          <p:nvPr/>
        </p:nvPicPr>
        <p:blipFill>
          <a:blip r:embed="rId2"/>
          <a:srcRect/>
          <a:stretch>
            <a:fillRect/>
          </a:stretch>
        </p:blipFill>
        <p:spPr bwMode="auto">
          <a:xfrm>
            <a:off x="5357818" y="857232"/>
            <a:ext cx="3498850" cy="5226050"/>
          </a:xfrm>
          <a:prstGeom prst="rect">
            <a:avLst/>
          </a:prstGeom>
          <a:noFill/>
        </p:spPr>
      </p:pic>
      <p:pic>
        <p:nvPicPr>
          <p:cNvPr id="30722" name="Picture 2" descr="C:\Users\Delphine\Documents\site\IMP ECRAN\plan15.jpg"/>
          <p:cNvPicPr>
            <a:picLocks noChangeAspect="1" noChangeArrowheads="1"/>
          </p:cNvPicPr>
          <p:nvPr/>
        </p:nvPicPr>
        <p:blipFill>
          <a:blip r:embed="rId3"/>
          <a:srcRect/>
          <a:stretch>
            <a:fillRect/>
          </a:stretch>
        </p:blipFill>
        <p:spPr bwMode="auto">
          <a:xfrm>
            <a:off x="552450" y="3095227"/>
            <a:ext cx="4519616" cy="3016647"/>
          </a:xfrm>
          <a:prstGeom prst="rect">
            <a:avLst/>
          </a:prstGeom>
          <a:no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571472" y="214290"/>
            <a:ext cx="7929618" cy="1384995"/>
          </a:xfrm>
          <a:prstGeom prst="rect">
            <a:avLst/>
          </a:prstGeom>
          <a:noFill/>
        </p:spPr>
        <p:txBody>
          <a:bodyPr wrap="square" rtlCol="0">
            <a:spAutoFit/>
          </a:bodyPr>
          <a:lstStyle/>
          <a:p>
            <a:pPr algn="ctr"/>
            <a:r>
              <a:rPr lang="fr-FR" sz="2800" dirty="0" smtClean="0"/>
              <a:t>Comme vous devez cocher l’exercice choisi sur votre plan de travail, vous pouvez facilement voir, si vous avez bien fait toutes vos corrections.</a:t>
            </a:r>
            <a:endParaRPr lang="fr-FR" sz="2800" dirty="0"/>
          </a:p>
        </p:txBody>
      </p:sp>
      <p:pic>
        <p:nvPicPr>
          <p:cNvPr id="30722" name="Picture 2" descr="C:\Users\Delphine\Documents\site\IMP ECRAN\plan15.jpg"/>
          <p:cNvPicPr>
            <a:picLocks noChangeAspect="1" noChangeArrowheads="1"/>
          </p:cNvPicPr>
          <p:nvPr/>
        </p:nvPicPr>
        <p:blipFill>
          <a:blip r:embed="rId2"/>
          <a:srcRect/>
          <a:stretch>
            <a:fillRect/>
          </a:stretch>
        </p:blipFill>
        <p:spPr bwMode="auto">
          <a:xfrm>
            <a:off x="1000100" y="1643050"/>
            <a:ext cx="7091384" cy="4733190"/>
          </a:xfrm>
          <a:prstGeom prst="rect">
            <a:avLst/>
          </a:prstGeom>
          <a:noFill/>
        </p:spPr>
      </p:pic>
      <p:sp>
        <p:nvSpPr>
          <p:cNvPr id="12" name="Text Box 3"/>
          <p:cNvSpPr txBox="1">
            <a:spLocks noChangeArrowheads="1"/>
          </p:cNvSpPr>
          <p:nvPr/>
        </p:nvSpPr>
        <p:spPr bwMode="auto">
          <a:xfrm>
            <a:off x="4714876" y="2928934"/>
            <a:ext cx="357190" cy="428628"/>
          </a:xfrm>
          <a:prstGeom prst="rect">
            <a:avLst/>
          </a:prstGeom>
          <a:no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0" i="0" u="none" strike="noStrike" cap="none" normalizeH="0" baseline="0" dirty="0" smtClean="0">
                <a:ln>
                  <a:noFill/>
                </a:ln>
                <a:solidFill>
                  <a:schemeClr val="tx1">
                    <a:lumMod val="65000"/>
                    <a:lumOff val="35000"/>
                  </a:schemeClr>
                </a:solidFill>
                <a:effectLst/>
                <a:latin typeface="Wingdings 2" pitchFamily="18" charset="2"/>
                <a:cs typeface="Arial" pitchFamily="34" charset="0"/>
              </a:rPr>
              <a:t>Ï</a:t>
            </a:r>
            <a:endParaRPr kumimoji="0" lang="fr-FR" sz="2800" b="0" i="0" u="none" strike="noStrike" cap="none" normalizeH="0" baseline="0" dirty="0" smtClean="0">
              <a:ln>
                <a:noFill/>
              </a:ln>
              <a:solidFill>
                <a:schemeClr val="tx1">
                  <a:lumMod val="65000"/>
                  <a:lumOff val="35000"/>
                </a:schemeClr>
              </a:solidFill>
              <a:effectLst/>
              <a:latin typeface="Arial" pitchFamily="34" charset="0"/>
              <a:cs typeface="Arial" pitchFamily="34" charset="0"/>
            </a:endParaRPr>
          </a:p>
        </p:txBody>
      </p:sp>
      <p:sp>
        <p:nvSpPr>
          <p:cNvPr id="13" name="Text Box 3"/>
          <p:cNvSpPr txBox="1">
            <a:spLocks noChangeArrowheads="1"/>
          </p:cNvSpPr>
          <p:nvPr/>
        </p:nvSpPr>
        <p:spPr bwMode="auto">
          <a:xfrm>
            <a:off x="4714876" y="3786190"/>
            <a:ext cx="357190" cy="428628"/>
          </a:xfrm>
          <a:prstGeom prst="rect">
            <a:avLst/>
          </a:prstGeom>
          <a:no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0" i="0" u="none" strike="noStrike" cap="none" normalizeH="0" baseline="0" dirty="0" smtClean="0">
                <a:ln>
                  <a:noFill/>
                </a:ln>
                <a:solidFill>
                  <a:schemeClr val="tx1">
                    <a:lumMod val="65000"/>
                    <a:lumOff val="35000"/>
                  </a:schemeClr>
                </a:solidFill>
                <a:effectLst/>
                <a:latin typeface="Wingdings 2" pitchFamily="18" charset="2"/>
                <a:cs typeface="Arial" pitchFamily="34" charset="0"/>
              </a:rPr>
              <a:t>Ï</a:t>
            </a:r>
            <a:endParaRPr kumimoji="0" lang="fr-FR" sz="2800" b="0" i="0" u="none" strike="noStrike" cap="none" normalizeH="0" baseline="0" dirty="0" smtClean="0">
              <a:ln>
                <a:noFill/>
              </a:ln>
              <a:solidFill>
                <a:schemeClr val="tx1">
                  <a:lumMod val="65000"/>
                  <a:lumOff val="35000"/>
                </a:schemeClr>
              </a:solidFill>
              <a:effectLst/>
              <a:latin typeface="Arial" pitchFamily="34" charset="0"/>
              <a:cs typeface="Arial" pitchFamily="34" charset="0"/>
            </a:endParaRPr>
          </a:p>
        </p:txBody>
      </p:sp>
      <p:sp>
        <p:nvSpPr>
          <p:cNvPr id="14" name="Text Box 3"/>
          <p:cNvSpPr txBox="1">
            <a:spLocks noChangeArrowheads="1"/>
          </p:cNvSpPr>
          <p:nvPr/>
        </p:nvSpPr>
        <p:spPr bwMode="auto">
          <a:xfrm>
            <a:off x="6000760" y="4786322"/>
            <a:ext cx="357190" cy="428628"/>
          </a:xfrm>
          <a:prstGeom prst="rect">
            <a:avLst/>
          </a:prstGeom>
          <a:no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2800" b="0" i="0" u="none" strike="noStrike" cap="none" normalizeH="0" baseline="0" dirty="0" smtClean="0">
                <a:ln>
                  <a:noFill/>
                </a:ln>
                <a:solidFill>
                  <a:schemeClr val="tx1">
                    <a:lumMod val="65000"/>
                    <a:lumOff val="35000"/>
                  </a:schemeClr>
                </a:solidFill>
                <a:effectLst/>
                <a:latin typeface="Wingdings 2" pitchFamily="18" charset="2"/>
                <a:cs typeface="Arial" pitchFamily="34" charset="0"/>
              </a:rPr>
              <a:t>Ï</a:t>
            </a:r>
            <a:endParaRPr kumimoji="0" lang="fr-FR" sz="2800" b="0" i="0" u="none" strike="noStrike" cap="none" normalizeH="0" baseline="0" dirty="0" smtClean="0">
              <a:ln>
                <a:noFill/>
              </a:ln>
              <a:solidFill>
                <a:schemeClr val="tx1">
                  <a:lumMod val="65000"/>
                  <a:lumOff val="35000"/>
                </a:schemeClr>
              </a:solidFill>
              <a:effectLst/>
              <a:latin typeface="Arial" pitchFamily="34"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857224" y="928670"/>
            <a:ext cx="7429552" cy="5016758"/>
          </a:xfrm>
          <a:prstGeom prst="rect">
            <a:avLst/>
          </a:prstGeom>
          <a:noFill/>
        </p:spPr>
        <p:txBody>
          <a:bodyPr wrap="square" rtlCol="0">
            <a:spAutoFit/>
          </a:bodyPr>
          <a:lstStyle/>
          <a:p>
            <a:pPr algn="ctr"/>
            <a:r>
              <a:rPr lang="fr-FR" sz="4000" dirty="0" smtClean="0"/>
              <a:t>Le matin : je commence par corriger ce que j’ai fait la veille.</a:t>
            </a:r>
          </a:p>
          <a:p>
            <a:pPr algn="ctr"/>
            <a:r>
              <a:rPr lang="fr-FR" sz="4000" dirty="0" smtClean="0"/>
              <a:t>Ensuite je poursuis mon plan de travail, en faisant par exemple un autre exercice. Je n’oublie pas d’écrire la date, le domaine, le numéro de la fiche et de l’exercice  ainsi que la consigne.</a:t>
            </a:r>
            <a:endParaRPr lang="fr-FR" sz="40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857224" y="1714488"/>
            <a:ext cx="7429552" cy="3170099"/>
          </a:xfrm>
          <a:prstGeom prst="rect">
            <a:avLst/>
          </a:prstGeom>
          <a:noFill/>
        </p:spPr>
        <p:txBody>
          <a:bodyPr wrap="square" rtlCol="0">
            <a:spAutoFit/>
          </a:bodyPr>
          <a:lstStyle/>
          <a:p>
            <a:pPr algn="ctr"/>
            <a:r>
              <a:rPr lang="fr-FR" sz="4000" dirty="0" smtClean="0"/>
              <a:t>Attention, lorsque l’on va vous ramasser votre cahier, pensez à ouvrir votre cahier au bon endroit, c’est-à-dire là où je dois commencer à corriger.</a:t>
            </a:r>
            <a:endParaRPr lang="fr-FR" sz="40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571472" y="571480"/>
            <a:ext cx="8143932" cy="707886"/>
          </a:xfrm>
          <a:prstGeom prst="rect">
            <a:avLst/>
          </a:prstGeom>
          <a:noFill/>
        </p:spPr>
        <p:txBody>
          <a:bodyPr wrap="square" rtlCol="0">
            <a:spAutoFit/>
          </a:bodyPr>
          <a:lstStyle/>
          <a:p>
            <a:pPr algn="ctr"/>
            <a:r>
              <a:rPr lang="fr-FR" sz="4000" dirty="0" smtClean="0"/>
              <a:t>dans la marge :</a:t>
            </a:r>
            <a:endParaRPr lang="fr-FR" sz="4000" dirty="0"/>
          </a:p>
        </p:txBody>
      </p:sp>
      <p:pic>
        <p:nvPicPr>
          <p:cNvPr id="1027" name="Picture 3" descr="C:\Users\Delphine\Documents\site\IMP ECRAN\plan46.png"/>
          <p:cNvPicPr>
            <a:picLocks noChangeAspect="1" noChangeArrowheads="1"/>
          </p:cNvPicPr>
          <p:nvPr/>
        </p:nvPicPr>
        <p:blipFill>
          <a:blip r:embed="rId2"/>
          <a:srcRect/>
          <a:stretch>
            <a:fillRect/>
          </a:stretch>
        </p:blipFill>
        <p:spPr bwMode="auto">
          <a:xfrm>
            <a:off x="3643306" y="1785926"/>
            <a:ext cx="2043113" cy="2149475"/>
          </a:xfrm>
          <a:prstGeom prst="rect">
            <a:avLst/>
          </a:prstGeom>
          <a:noFill/>
        </p:spPr>
      </p:pic>
      <p:sp>
        <p:nvSpPr>
          <p:cNvPr id="4" name="ZoneTexte 3"/>
          <p:cNvSpPr txBox="1"/>
          <p:nvPr/>
        </p:nvSpPr>
        <p:spPr>
          <a:xfrm>
            <a:off x="642910" y="4929198"/>
            <a:ext cx="7858180" cy="1754326"/>
          </a:xfrm>
          <a:prstGeom prst="rect">
            <a:avLst/>
          </a:prstGeom>
          <a:noFill/>
        </p:spPr>
        <p:txBody>
          <a:bodyPr wrap="square" rtlCol="0">
            <a:spAutoFit/>
          </a:bodyPr>
          <a:lstStyle/>
          <a:p>
            <a:pPr algn="ctr"/>
            <a:r>
              <a:rPr lang="fr-FR" sz="3600" dirty="0" smtClean="0"/>
              <a:t>Vous avez une erreur à corriger sur la ligne à suivre. </a:t>
            </a:r>
            <a:r>
              <a:rPr lang="fr-FR" sz="3600" dirty="0" smtClean="0"/>
              <a:t>Pour </a:t>
            </a:r>
            <a:r>
              <a:rPr lang="fr-FR" sz="3600" dirty="0" smtClean="0"/>
              <a:t>le début cette erreur est aussi soulignée.</a:t>
            </a:r>
            <a:endParaRPr lang="fr-FR" sz="3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571472" y="357166"/>
            <a:ext cx="8143932" cy="707886"/>
          </a:xfrm>
          <a:prstGeom prst="rect">
            <a:avLst/>
          </a:prstGeom>
          <a:noFill/>
        </p:spPr>
        <p:txBody>
          <a:bodyPr wrap="square" rtlCol="0">
            <a:spAutoFit/>
          </a:bodyPr>
          <a:lstStyle/>
          <a:p>
            <a:pPr algn="ctr"/>
            <a:r>
              <a:rPr lang="fr-FR" sz="4000" dirty="0" smtClean="0"/>
              <a:t>dans la marge :</a:t>
            </a:r>
            <a:endParaRPr lang="fr-FR" sz="4000" dirty="0"/>
          </a:p>
        </p:txBody>
      </p:sp>
      <p:sp>
        <p:nvSpPr>
          <p:cNvPr id="4" name="ZoneTexte 3"/>
          <p:cNvSpPr txBox="1"/>
          <p:nvPr/>
        </p:nvSpPr>
        <p:spPr>
          <a:xfrm>
            <a:off x="714348" y="5286388"/>
            <a:ext cx="7786742" cy="1569660"/>
          </a:xfrm>
          <a:prstGeom prst="rect">
            <a:avLst/>
          </a:prstGeom>
          <a:noFill/>
        </p:spPr>
        <p:txBody>
          <a:bodyPr wrap="square" rtlCol="0">
            <a:spAutoFit/>
          </a:bodyPr>
          <a:lstStyle/>
          <a:p>
            <a:pPr algn="ctr"/>
            <a:r>
              <a:rPr lang="fr-FR" sz="3200" dirty="0" smtClean="0"/>
              <a:t>Vous avez une erreur à corriger sur la ligne à suivre. Pour le début cette erreur est aussi soulignée.</a:t>
            </a:r>
            <a:endParaRPr lang="fr-FR" sz="3200" dirty="0"/>
          </a:p>
        </p:txBody>
      </p:sp>
      <p:pic>
        <p:nvPicPr>
          <p:cNvPr id="2050" name="Picture 2" descr="C:\Users\Delphine\Documents\site\IMP ECRAN\plan49.jpg"/>
          <p:cNvPicPr>
            <a:picLocks noChangeAspect="1" noChangeArrowheads="1"/>
          </p:cNvPicPr>
          <p:nvPr/>
        </p:nvPicPr>
        <p:blipFill>
          <a:blip r:embed="rId2"/>
          <a:srcRect/>
          <a:stretch>
            <a:fillRect/>
          </a:stretch>
        </p:blipFill>
        <p:spPr bwMode="auto">
          <a:xfrm>
            <a:off x="157132" y="1214422"/>
            <a:ext cx="8986868" cy="3988000"/>
          </a:xfrm>
          <a:prstGeom prst="rect">
            <a:avLst/>
          </a:prstGeom>
          <a:noFill/>
        </p:spPr>
      </p:pic>
      <p:sp>
        <p:nvSpPr>
          <p:cNvPr id="2051" name="Text Box 3"/>
          <p:cNvSpPr txBox="1">
            <a:spLocks noChangeArrowheads="1"/>
          </p:cNvSpPr>
          <p:nvPr/>
        </p:nvSpPr>
        <p:spPr bwMode="auto">
          <a:xfrm>
            <a:off x="357158" y="2786058"/>
            <a:ext cx="1071538" cy="996942"/>
          </a:xfrm>
          <a:prstGeom prst="rect">
            <a:avLst/>
          </a:prstGeom>
          <a:no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5000" b="0" i="0" u="none" strike="noStrike" cap="none" normalizeH="0" baseline="0" dirty="0" smtClean="0">
                <a:ln>
                  <a:noFill/>
                </a:ln>
                <a:solidFill>
                  <a:srgbClr val="9900CC"/>
                </a:solidFill>
                <a:effectLst/>
                <a:latin typeface="Wingdings 2" pitchFamily="18" charset="2"/>
                <a:cs typeface="Arial" pitchFamily="34" charset="0"/>
              </a:rPr>
              <a:t>Ï</a:t>
            </a:r>
            <a:endParaRPr kumimoji="0" lang="fr-FR" sz="5000" b="0" i="0" u="none" strike="noStrike" cap="none" normalizeH="0" baseline="0" dirty="0" smtClean="0">
              <a:ln>
                <a:noFill/>
              </a:ln>
              <a:solidFill>
                <a:schemeClr val="tx1"/>
              </a:solidFill>
              <a:effectLst/>
              <a:latin typeface="Arial" pitchFamily="34" charset="0"/>
              <a:cs typeface="Arial" pitchFamily="34" charset="0"/>
            </a:endParaRPr>
          </a:p>
        </p:txBody>
      </p:sp>
      <p:sp>
        <p:nvSpPr>
          <p:cNvPr id="7" name="Text Box 3"/>
          <p:cNvSpPr txBox="1">
            <a:spLocks noChangeArrowheads="1"/>
          </p:cNvSpPr>
          <p:nvPr/>
        </p:nvSpPr>
        <p:spPr bwMode="auto">
          <a:xfrm>
            <a:off x="785786" y="2786058"/>
            <a:ext cx="1071538" cy="996942"/>
          </a:xfrm>
          <a:prstGeom prst="rect">
            <a:avLst/>
          </a:prstGeom>
          <a:no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5000" b="0" i="0" u="none" strike="noStrike" cap="none" normalizeH="0" baseline="0" dirty="0" smtClean="0">
                <a:ln>
                  <a:noFill/>
                </a:ln>
                <a:solidFill>
                  <a:srgbClr val="9900CC"/>
                </a:solidFill>
                <a:effectLst/>
                <a:latin typeface="Wingdings 2" pitchFamily="18" charset="2"/>
                <a:cs typeface="Arial" pitchFamily="34" charset="0"/>
              </a:rPr>
              <a:t>Ï</a:t>
            </a:r>
            <a:endParaRPr kumimoji="0" lang="fr-FR" sz="5000" b="0" i="0" u="none" strike="noStrike" cap="none" normalizeH="0" baseline="0" dirty="0" smtClean="0">
              <a:ln>
                <a:noFill/>
              </a:ln>
              <a:solidFill>
                <a:schemeClr val="tx1"/>
              </a:solidFill>
              <a:effectLst/>
              <a:latin typeface="Arial" pitchFamily="34" charset="0"/>
              <a:cs typeface="Arial" pitchFamily="34" charset="0"/>
            </a:endParaRPr>
          </a:p>
        </p:txBody>
      </p:sp>
      <p:cxnSp>
        <p:nvCxnSpPr>
          <p:cNvPr id="9" name="Connecteur droit 8"/>
          <p:cNvCxnSpPr/>
          <p:nvPr/>
        </p:nvCxnSpPr>
        <p:spPr>
          <a:xfrm>
            <a:off x="4286248" y="3500438"/>
            <a:ext cx="357190" cy="1588"/>
          </a:xfrm>
          <a:prstGeom prst="line">
            <a:avLst/>
          </a:prstGeom>
          <a:ln w="57150">
            <a:solidFill>
              <a:srgbClr val="9933FF"/>
            </a:solidFill>
          </a:ln>
        </p:spPr>
        <p:style>
          <a:lnRef idx="1">
            <a:schemeClr val="accent1"/>
          </a:lnRef>
          <a:fillRef idx="0">
            <a:schemeClr val="accent1"/>
          </a:fillRef>
          <a:effectRef idx="0">
            <a:schemeClr val="accent1"/>
          </a:effectRef>
          <a:fontRef idx="minor">
            <a:schemeClr val="tx1"/>
          </a:fontRef>
        </p:style>
      </p:cxnSp>
      <p:cxnSp>
        <p:nvCxnSpPr>
          <p:cNvPr id="11" name="Connecteur droit 10"/>
          <p:cNvCxnSpPr/>
          <p:nvPr/>
        </p:nvCxnSpPr>
        <p:spPr>
          <a:xfrm>
            <a:off x="7715272" y="3500438"/>
            <a:ext cx="357190" cy="1588"/>
          </a:xfrm>
          <a:prstGeom prst="line">
            <a:avLst/>
          </a:prstGeom>
          <a:ln w="57150">
            <a:solidFill>
              <a:srgbClr val="9933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571472" y="571480"/>
            <a:ext cx="8143932" cy="707886"/>
          </a:xfrm>
          <a:prstGeom prst="rect">
            <a:avLst/>
          </a:prstGeom>
          <a:noFill/>
        </p:spPr>
        <p:txBody>
          <a:bodyPr wrap="square" rtlCol="0">
            <a:spAutoFit/>
          </a:bodyPr>
          <a:lstStyle/>
          <a:p>
            <a:pPr algn="ctr"/>
            <a:r>
              <a:rPr lang="fr-FR" sz="4000" dirty="0" smtClean="0"/>
              <a:t>dans la marge :</a:t>
            </a:r>
            <a:endParaRPr lang="fr-FR" sz="4000" dirty="0"/>
          </a:p>
        </p:txBody>
      </p:sp>
      <p:sp>
        <p:nvSpPr>
          <p:cNvPr id="4" name="ZoneTexte 3"/>
          <p:cNvSpPr txBox="1"/>
          <p:nvPr/>
        </p:nvSpPr>
        <p:spPr>
          <a:xfrm>
            <a:off x="642910" y="4929198"/>
            <a:ext cx="7929618" cy="1754326"/>
          </a:xfrm>
          <a:prstGeom prst="rect">
            <a:avLst/>
          </a:prstGeom>
          <a:noFill/>
        </p:spPr>
        <p:txBody>
          <a:bodyPr wrap="square" rtlCol="0">
            <a:spAutoFit/>
          </a:bodyPr>
          <a:lstStyle/>
          <a:p>
            <a:pPr algn="ctr"/>
            <a:r>
              <a:rPr lang="fr-FR" sz="3600" dirty="0" smtClean="0"/>
              <a:t>Vous avez fait un </a:t>
            </a:r>
            <a:r>
              <a:rPr lang="fr-FR" sz="3600" dirty="0" smtClean="0"/>
              <a:t>oubli </a:t>
            </a:r>
            <a:r>
              <a:rPr lang="fr-FR" sz="3600" dirty="0" smtClean="0"/>
              <a:t>: soit il manque une réponse, un élément à souligner, soit vous avez oublié de recopier un mot.</a:t>
            </a:r>
            <a:endParaRPr lang="fr-FR" sz="3600" dirty="0"/>
          </a:p>
        </p:txBody>
      </p:sp>
      <p:sp>
        <p:nvSpPr>
          <p:cNvPr id="3074" name="Text Box 2"/>
          <p:cNvSpPr txBox="1">
            <a:spLocks noChangeArrowheads="1"/>
          </p:cNvSpPr>
          <p:nvPr/>
        </p:nvSpPr>
        <p:spPr bwMode="auto">
          <a:xfrm>
            <a:off x="3714744" y="1928802"/>
            <a:ext cx="2033587" cy="2138362"/>
          </a:xfrm>
          <a:prstGeom prst="rect">
            <a:avLst/>
          </a:prstGeom>
          <a:solidFill>
            <a:srgbClr val="FFFFFF"/>
          </a:solid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5000" b="0" i="0" u="none" strike="noStrike" cap="none" normalizeH="0" baseline="0" dirty="0" smtClean="0">
                <a:ln>
                  <a:noFill/>
                </a:ln>
                <a:solidFill>
                  <a:srgbClr val="9900CC"/>
                </a:solidFill>
                <a:effectLst/>
                <a:latin typeface="Wingdings" pitchFamily="2" charset="2"/>
                <a:cs typeface="Arial" pitchFamily="34" charset="0"/>
              </a:rPr>
              <a:t>l</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571472" y="357166"/>
            <a:ext cx="8143932" cy="707886"/>
          </a:xfrm>
          <a:prstGeom prst="rect">
            <a:avLst/>
          </a:prstGeom>
          <a:noFill/>
        </p:spPr>
        <p:txBody>
          <a:bodyPr wrap="square" rtlCol="0">
            <a:spAutoFit/>
          </a:bodyPr>
          <a:lstStyle/>
          <a:p>
            <a:pPr algn="ctr"/>
            <a:r>
              <a:rPr lang="fr-FR" sz="4000" dirty="0" smtClean="0"/>
              <a:t>dans la marge </a:t>
            </a:r>
            <a:r>
              <a:rPr lang="fr-FR" dirty="0" smtClean="0"/>
              <a:t>:</a:t>
            </a:r>
            <a:endParaRPr lang="fr-FR" dirty="0"/>
          </a:p>
        </p:txBody>
      </p:sp>
      <p:sp>
        <p:nvSpPr>
          <p:cNvPr id="4" name="ZoneTexte 3"/>
          <p:cNvSpPr txBox="1"/>
          <p:nvPr/>
        </p:nvSpPr>
        <p:spPr>
          <a:xfrm>
            <a:off x="285720" y="5786454"/>
            <a:ext cx="8643998" cy="584775"/>
          </a:xfrm>
          <a:prstGeom prst="rect">
            <a:avLst/>
          </a:prstGeom>
          <a:noFill/>
        </p:spPr>
        <p:txBody>
          <a:bodyPr wrap="square" rtlCol="0">
            <a:spAutoFit/>
          </a:bodyPr>
          <a:lstStyle/>
          <a:p>
            <a:pPr algn="ctr"/>
            <a:r>
              <a:rPr lang="fr-FR" sz="3200" dirty="0" smtClean="0"/>
              <a:t>À vous de compléter ce que vous avez oublié.</a:t>
            </a:r>
            <a:endParaRPr lang="fr-FR" sz="3200" dirty="0"/>
          </a:p>
        </p:txBody>
      </p:sp>
      <p:pic>
        <p:nvPicPr>
          <p:cNvPr id="4098" name="Picture 2" descr="C:\Users\Delphine\Documents\site\IMP ECRAN\plan50.jpg"/>
          <p:cNvPicPr>
            <a:picLocks noChangeAspect="1" noChangeArrowheads="1"/>
          </p:cNvPicPr>
          <p:nvPr/>
        </p:nvPicPr>
        <p:blipFill>
          <a:blip r:embed="rId2"/>
          <a:srcRect/>
          <a:stretch>
            <a:fillRect/>
          </a:stretch>
        </p:blipFill>
        <p:spPr bwMode="auto">
          <a:xfrm>
            <a:off x="200025" y="1374775"/>
            <a:ext cx="8743950" cy="4108450"/>
          </a:xfrm>
          <a:prstGeom prst="rect">
            <a:avLst/>
          </a:prstGeom>
          <a:noFill/>
        </p:spPr>
      </p:pic>
      <p:sp>
        <p:nvSpPr>
          <p:cNvPr id="4097" name="Rectangle 1"/>
          <p:cNvSpPr>
            <a:spLocks noChangeArrowheads="1"/>
          </p:cNvSpPr>
          <p:nvPr/>
        </p:nvSpPr>
        <p:spPr bwMode="auto">
          <a:xfrm>
            <a:off x="928662" y="3071810"/>
            <a:ext cx="421590" cy="83099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400" b="0" i="0" u="none" strike="noStrike" cap="none" normalizeH="0" baseline="0" dirty="0" smtClean="0">
                <a:ln>
                  <a:noFill/>
                </a:ln>
                <a:solidFill>
                  <a:srgbClr val="9900CC"/>
                </a:solidFill>
                <a:effectLst/>
                <a:latin typeface="Wingdings" pitchFamily="2" charset="2"/>
                <a:cs typeface="Arial" pitchFamily="34" charset="0"/>
              </a:rPr>
              <a:t>l</a:t>
            </a: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2" name="Rectangle 1"/>
          <p:cNvSpPr>
            <a:spLocks noChangeArrowheads="1"/>
          </p:cNvSpPr>
          <p:nvPr/>
        </p:nvSpPr>
        <p:spPr bwMode="auto">
          <a:xfrm>
            <a:off x="3929058" y="2857496"/>
            <a:ext cx="421590" cy="830997"/>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400" b="0" i="0" u="none" strike="noStrike" cap="none" normalizeH="0" baseline="0" dirty="0" smtClean="0">
                <a:ln>
                  <a:noFill/>
                </a:ln>
                <a:solidFill>
                  <a:srgbClr val="9900CC"/>
                </a:solidFill>
                <a:effectLst/>
                <a:latin typeface="Wingdings" pitchFamily="2" charset="2"/>
                <a:cs typeface="Arial" pitchFamily="34" charset="0"/>
              </a:rPr>
              <a:t>l</a:t>
            </a:r>
            <a:endParaRPr kumimoji="0" lang="fr-FR" sz="4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571472" y="571480"/>
            <a:ext cx="8143932" cy="707886"/>
          </a:xfrm>
          <a:prstGeom prst="rect">
            <a:avLst/>
          </a:prstGeom>
          <a:noFill/>
        </p:spPr>
        <p:txBody>
          <a:bodyPr wrap="square" rtlCol="0">
            <a:spAutoFit/>
          </a:bodyPr>
          <a:lstStyle/>
          <a:p>
            <a:pPr algn="ctr"/>
            <a:r>
              <a:rPr lang="fr-FR" sz="4000" dirty="0" smtClean="0"/>
              <a:t>dans la marge :</a:t>
            </a:r>
            <a:endParaRPr lang="fr-FR" sz="4000" dirty="0"/>
          </a:p>
        </p:txBody>
      </p:sp>
      <p:sp>
        <p:nvSpPr>
          <p:cNvPr id="4" name="ZoneTexte 3"/>
          <p:cNvSpPr txBox="1"/>
          <p:nvPr/>
        </p:nvSpPr>
        <p:spPr>
          <a:xfrm>
            <a:off x="1285852" y="4929198"/>
            <a:ext cx="6786610" cy="1200329"/>
          </a:xfrm>
          <a:prstGeom prst="rect">
            <a:avLst/>
          </a:prstGeom>
          <a:noFill/>
        </p:spPr>
        <p:txBody>
          <a:bodyPr wrap="square" rtlCol="0">
            <a:spAutoFit/>
          </a:bodyPr>
          <a:lstStyle/>
          <a:p>
            <a:pPr algn="ctr"/>
            <a:r>
              <a:rPr lang="fr-FR" sz="3600" dirty="0" smtClean="0"/>
              <a:t>Vous avez mal recopié </a:t>
            </a:r>
            <a:endParaRPr lang="fr-FR" sz="3600" dirty="0" smtClean="0"/>
          </a:p>
          <a:p>
            <a:pPr algn="ctr"/>
            <a:r>
              <a:rPr lang="fr-FR" sz="3600" dirty="0" smtClean="0"/>
              <a:t>votre </a:t>
            </a:r>
            <a:r>
              <a:rPr lang="fr-FR" sz="3600" dirty="0" smtClean="0"/>
              <a:t>exercice.</a:t>
            </a:r>
            <a:endParaRPr lang="fr-FR" sz="3600" dirty="0"/>
          </a:p>
        </p:txBody>
      </p:sp>
      <p:sp>
        <p:nvSpPr>
          <p:cNvPr id="23554" name="Text Box 2"/>
          <p:cNvSpPr txBox="1">
            <a:spLocks noChangeArrowheads="1"/>
          </p:cNvSpPr>
          <p:nvPr/>
        </p:nvSpPr>
        <p:spPr bwMode="auto">
          <a:xfrm>
            <a:off x="3714744" y="1714488"/>
            <a:ext cx="2190750" cy="2139950"/>
          </a:xfrm>
          <a:prstGeom prst="rect">
            <a:avLst/>
          </a:prstGeom>
          <a:solidFill>
            <a:srgbClr val="FFFFFF"/>
          </a:solidFill>
          <a:ln w="9525" algn="ctr">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fr-FR" sz="15000" b="0" i="0" u="none" strike="noStrike" cap="none" normalizeH="0" baseline="0" smtClean="0">
                <a:ln>
                  <a:noFill/>
                </a:ln>
                <a:solidFill>
                  <a:srgbClr val="9900CC"/>
                </a:solidFill>
                <a:effectLst/>
                <a:latin typeface="Calibri" pitchFamily="34" charset="0"/>
                <a:cs typeface="Arial" pitchFamily="34" charset="0"/>
              </a:rPr>
              <a:t>I</a:t>
            </a:r>
            <a:endParaRPr kumimoji="0" lang="fr-FR"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3" name="ZoneTexte 2"/>
          <p:cNvSpPr txBox="1"/>
          <p:nvPr/>
        </p:nvSpPr>
        <p:spPr>
          <a:xfrm>
            <a:off x="571472" y="357166"/>
            <a:ext cx="8143932" cy="707886"/>
          </a:xfrm>
          <a:prstGeom prst="rect">
            <a:avLst/>
          </a:prstGeom>
          <a:noFill/>
        </p:spPr>
        <p:txBody>
          <a:bodyPr wrap="square" rtlCol="0">
            <a:spAutoFit/>
          </a:bodyPr>
          <a:lstStyle/>
          <a:p>
            <a:pPr algn="ctr"/>
            <a:r>
              <a:rPr lang="fr-FR" sz="4000" dirty="0" smtClean="0"/>
              <a:t>dans la marge :</a:t>
            </a:r>
            <a:endParaRPr lang="fr-FR" sz="4000" dirty="0"/>
          </a:p>
        </p:txBody>
      </p:sp>
      <p:sp>
        <p:nvSpPr>
          <p:cNvPr id="4" name="ZoneTexte 3"/>
          <p:cNvSpPr txBox="1"/>
          <p:nvPr/>
        </p:nvSpPr>
        <p:spPr>
          <a:xfrm>
            <a:off x="642910" y="5643578"/>
            <a:ext cx="8143932" cy="1077218"/>
          </a:xfrm>
          <a:prstGeom prst="rect">
            <a:avLst/>
          </a:prstGeom>
          <a:noFill/>
        </p:spPr>
        <p:txBody>
          <a:bodyPr wrap="square" rtlCol="0">
            <a:spAutoFit/>
          </a:bodyPr>
          <a:lstStyle/>
          <a:p>
            <a:pPr algn="ctr"/>
            <a:r>
              <a:rPr lang="fr-FR" sz="3200" dirty="0" smtClean="0"/>
              <a:t>À vous de corriger votre erreur. Vous pouvez reprendre votre fichier pour vous aidez.</a:t>
            </a:r>
            <a:endParaRPr lang="fr-FR" sz="3200" dirty="0"/>
          </a:p>
        </p:txBody>
      </p:sp>
      <p:pic>
        <p:nvPicPr>
          <p:cNvPr id="4099" name="Picture 3" descr="C:\Users\Delphine\Documents\site\IMP ECRAN\plan51.jpg"/>
          <p:cNvPicPr>
            <a:picLocks noChangeAspect="1" noChangeArrowheads="1"/>
          </p:cNvPicPr>
          <p:nvPr/>
        </p:nvPicPr>
        <p:blipFill>
          <a:blip r:embed="rId2"/>
          <a:srcRect/>
          <a:stretch>
            <a:fillRect/>
          </a:stretch>
        </p:blipFill>
        <p:spPr bwMode="auto">
          <a:xfrm>
            <a:off x="114300" y="1346200"/>
            <a:ext cx="8915400" cy="4165600"/>
          </a:xfrm>
          <a:prstGeom prst="rect">
            <a:avLst/>
          </a:prstGeom>
          <a:noFill/>
        </p:spPr>
      </p:pic>
      <p:sp>
        <p:nvSpPr>
          <p:cNvPr id="4100" name="Rectangle 4"/>
          <p:cNvSpPr>
            <a:spLocks noChangeArrowheads="1"/>
          </p:cNvSpPr>
          <p:nvPr/>
        </p:nvSpPr>
        <p:spPr bwMode="auto">
          <a:xfrm>
            <a:off x="1000100" y="3000372"/>
            <a:ext cx="155492" cy="892552"/>
          </a:xfrm>
          <a:prstGeom prst="rect">
            <a:avLst/>
          </a:prstGeom>
          <a:noFill/>
          <a:ln w="9525">
            <a:noFill/>
            <a:miter lim="800000"/>
            <a:headEnd/>
            <a:tailEnd/>
          </a:ln>
          <a:effectLst/>
        </p:spPr>
        <p:txBody>
          <a:bodyPr vert="horz" wrap="non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fr-FR" sz="4800" b="0" i="0" u="none" strike="noStrike" cap="none" normalizeH="0" baseline="0" dirty="0" smtClean="0">
                <a:ln>
                  <a:noFill/>
                </a:ln>
                <a:solidFill>
                  <a:srgbClr val="9900CC"/>
                </a:solidFill>
                <a:effectLst/>
                <a:latin typeface="Calibri" pitchFamily="34" charset="0"/>
                <a:cs typeface="Arial" pitchFamily="34" charset="0"/>
              </a:rPr>
              <a:t>I</a:t>
            </a:r>
            <a:endParaRPr kumimoji="0" lang="fr-FR" sz="4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sz="1000" b="0" i="0" u="none" strike="noStrike" cap="none" normalizeH="0" baseline="0" dirty="0" smtClean="0">
                <a:ln>
                  <a:noFill/>
                </a:ln>
                <a:solidFill>
                  <a:srgbClr val="000000"/>
                </a:solidFill>
                <a:effectLst/>
                <a:latin typeface="Times New Roman" pitchFamily="18" charset="0"/>
                <a:cs typeface="Arial" pitchFamily="34" charset="0"/>
              </a:rPr>
              <a:t> </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4" name="Ellipse 13"/>
          <p:cNvSpPr/>
          <p:nvPr/>
        </p:nvSpPr>
        <p:spPr>
          <a:xfrm>
            <a:off x="2928926" y="3143248"/>
            <a:ext cx="500066" cy="571504"/>
          </a:xfrm>
          <a:prstGeom prst="ellipse">
            <a:avLst/>
          </a:prstGeom>
          <a:noFill/>
          <a:ln w="38100">
            <a:solidFill>
              <a:srgbClr val="9933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a:gsLst>
            <a:gs pos="0">
              <a:srgbClr val="8488C4"/>
            </a:gs>
            <a:gs pos="53000">
              <a:srgbClr val="D4DEFF"/>
            </a:gs>
            <a:gs pos="83000">
              <a:srgbClr val="D4DEFF"/>
            </a:gs>
            <a:gs pos="100000">
              <a:schemeClr val="accent4">
                <a:lumMod val="20000"/>
                <a:lumOff val="80000"/>
              </a:schemeClr>
            </a:gs>
          </a:gsLst>
          <a:lin ang="5400000" scaled="0"/>
        </a:gradFill>
        <a:effectLst/>
      </p:bgPr>
    </p:bg>
    <p:spTree>
      <p:nvGrpSpPr>
        <p:cNvPr id="1" name=""/>
        <p:cNvGrpSpPr/>
        <p:nvPr/>
      </p:nvGrpSpPr>
      <p:grpSpPr>
        <a:xfrm>
          <a:off x="0" y="0"/>
          <a:ext cx="0" cy="0"/>
          <a:chOff x="0" y="0"/>
          <a:chExt cx="0" cy="0"/>
        </a:xfrm>
      </p:grpSpPr>
      <p:sp>
        <p:nvSpPr>
          <p:cNvPr id="2" name="ZoneTexte 1"/>
          <p:cNvSpPr txBox="1"/>
          <p:nvPr/>
        </p:nvSpPr>
        <p:spPr>
          <a:xfrm>
            <a:off x="428596" y="2357430"/>
            <a:ext cx="2786082" cy="1323439"/>
          </a:xfrm>
          <a:prstGeom prst="rect">
            <a:avLst/>
          </a:prstGeom>
          <a:noFill/>
        </p:spPr>
        <p:txBody>
          <a:bodyPr wrap="square" rtlCol="0">
            <a:spAutoFit/>
          </a:bodyPr>
          <a:lstStyle/>
          <a:p>
            <a:pPr algn="ctr"/>
            <a:r>
              <a:rPr lang="fr-FR" sz="4000" dirty="0" smtClean="0"/>
              <a:t>3 signes de correction :</a:t>
            </a:r>
            <a:endParaRPr lang="fr-FR" sz="4000" dirty="0"/>
          </a:p>
        </p:txBody>
      </p:sp>
      <p:pic>
        <p:nvPicPr>
          <p:cNvPr id="19457" name="Picture 1" descr="C:\Users\Delphine\Documents\site\IMP ECRAN\plan52.jpg"/>
          <p:cNvPicPr>
            <a:picLocks noChangeAspect="1" noChangeArrowheads="1"/>
          </p:cNvPicPr>
          <p:nvPr/>
        </p:nvPicPr>
        <p:blipFill>
          <a:blip r:embed="rId2"/>
          <a:srcRect/>
          <a:stretch>
            <a:fillRect/>
          </a:stretch>
        </p:blipFill>
        <p:spPr bwMode="auto">
          <a:xfrm>
            <a:off x="4143372" y="214290"/>
            <a:ext cx="4816480" cy="6516414"/>
          </a:xfrm>
          <a:prstGeom prst="rect">
            <a:avLst/>
          </a:prstGeom>
          <a:noFill/>
        </p:spPr>
      </p:pic>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208</TotalTime>
  <Words>525</Words>
  <Application>Microsoft Office PowerPoint</Application>
  <PresentationFormat>Affichage à l'écran (4:3)</PresentationFormat>
  <Paragraphs>57</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Diapositive 1</vt:lpstr>
      <vt:lpstr>Diapositive 2</vt:lpstr>
      <vt:lpstr>Diapositive 3</vt:lpstr>
      <vt:lpstr>Diapositive 4</vt:lpstr>
      <vt:lpstr>Diapositive 5</vt:lpstr>
      <vt:lpstr>Diapositive 6</vt:lpstr>
      <vt:lpstr>Diapositive 7</vt:lpstr>
      <vt:lpstr>Diapositive 8</vt:lpstr>
      <vt:lpstr>Diapositive 9</vt:lpstr>
      <vt:lpstr>Diapositive 10</vt:lpstr>
      <vt:lpstr>Diapositive 11</vt:lpstr>
      <vt:lpstr>Diapositive 12</vt:lpstr>
      <vt:lpstr>Diapositive 13</vt:lpstr>
      <vt:lpstr>Diapositive 14</vt:lpstr>
      <vt:lpstr>Diapositive 15</vt:lpstr>
      <vt:lpstr>Diapositive 16</vt:lpstr>
      <vt:lpstr>Diapositive 17</vt:lpstr>
      <vt:lpstr>Diapositive 18</vt:lpstr>
      <vt:lpstr>Diapositive 19</vt:lpstr>
      <vt:lpstr>Diapositive 20</vt:lpstr>
      <vt:lpstr>Diapositive 21</vt:lpstr>
      <vt:lpstr>Diapositive 22</vt:lpstr>
      <vt:lpstr>Diapositive 23</vt:lpstr>
      <vt:lpstr>Diapositive 24</vt:lpstr>
      <vt:lpstr>Diapositive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Delphine</dc:creator>
  <cp:lastModifiedBy>Delphine</cp:lastModifiedBy>
  <cp:revision>8</cp:revision>
  <dcterms:created xsi:type="dcterms:W3CDTF">2014-05-23T09:10:48Z</dcterms:created>
  <dcterms:modified xsi:type="dcterms:W3CDTF">2014-05-24T03:35:23Z</dcterms:modified>
</cp:coreProperties>
</file>